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
  </p:notesMasterIdLst>
  <p:sldIdLst>
    <p:sldId id="260" r:id="rId2"/>
    <p:sldId id="261" r:id="rId3"/>
    <p:sldId id="258" r:id="rId4"/>
    <p:sldId id="259" r:id="rId5"/>
  </p:sldIdLst>
  <p:sldSz cx="12192000" cy="6858000"/>
  <p:notesSz cx="6858000" cy="9144000"/>
  <p:custDataLst>
    <p:tags r:id="rId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 roundtripDataSignature="AMtx7mjn4edvHC21LkVcKeJf2pPN/Lze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68" autoAdjust="0"/>
  </p:normalViewPr>
  <p:slideViewPr>
    <p:cSldViewPr snapToGrid="0">
      <p:cViewPr varScale="1">
        <p:scale>
          <a:sx n="113" d="100"/>
          <a:sy n="113" d="100"/>
        </p:scale>
        <p:origin x="3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ags" Target="tags/tag1.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418933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087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8555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506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
        <p:cNvGrpSpPr/>
        <p:nvPr/>
      </p:nvGrpSpPr>
      <p:grpSpPr>
        <a:xfrm>
          <a:off x="0" y="0"/>
          <a:ext cx="0" cy="0"/>
          <a:chOff x="0" y="0"/>
          <a:chExt cx="0" cy="0"/>
        </a:xfrm>
      </p:grpSpPr>
      <p:sp>
        <p:nvSpPr>
          <p:cNvPr id="12" name="Google Shape;1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 name="Google Shape;16;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7" name="Google Shape;1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2" name="Google Shape;2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 name="Google Shape;3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4" name="Google Shape;4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4" name="Google Shape;6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13614">
            <a:off x="2423906" y="224453"/>
            <a:ext cx="4138772" cy="5834736"/>
          </a:xfrm>
          <a:prstGeom prst="rect">
            <a:avLst/>
          </a:prstGeom>
          <a:effectLst>
            <a:outerShdw blurRad="139700" dist="114300" dir="5400000" algn="t" rotWithShape="0">
              <a:prstClr val="black">
                <a:alpha val="52000"/>
              </a:prstClr>
            </a:outerShdw>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82922"/>
          <a:stretch/>
        </p:blipFill>
        <p:spPr>
          <a:xfrm>
            <a:off x="-1" y="1668774"/>
            <a:ext cx="985239" cy="4640982"/>
          </a:xfrm>
          <a:prstGeom prst="rect">
            <a:avLst/>
          </a:prstGeom>
        </p:spPr>
      </p:pic>
      <p:sp>
        <p:nvSpPr>
          <p:cNvPr id="3" name="Rectangle 2"/>
          <p:cNvSpPr/>
          <p:nvPr/>
        </p:nvSpPr>
        <p:spPr>
          <a:xfrm>
            <a:off x="1972492" y="6273225"/>
            <a:ext cx="8247017" cy="584775"/>
          </a:xfrm>
          <a:prstGeom prst="rect">
            <a:avLst/>
          </a:prstGeom>
        </p:spPr>
        <p:txBody>
          <a:bodyPr wrap="square">
            <a:spAutoFit/>
          </a:bodyPr>
          <a:lstStyle/>
          <a:p>
            <a:pPr algn="ctr"/>
            <a:r>
              <a:rPr lang="en-US" sz="1600" dirty="0">
                <a:solidFill>
                  <a:schemeClr val="bg1"/>
                </a:solidFill>
                <a:effectLst>
                  <a:outerShdw blurRad="38100" dist="38100" dir="2700000" algn="tl">
                    <a:srgbClr val="000000">
                      <a:alpha val="43137"/>
                    </a:srgbClr>
                  </a:outerShdw>
                </a:effectLst>
                <a:latin typeface="Arial Black" panose="020B0A04020102020204" pitchFamily="34" charset="0"/>
              </a:rPr>
              <a:t>Purpose: To give your students an opportunity to hear a true slave story and explore the historical contexts of the </a:t>
            </a:r>
            <a:r>
              <a:rPr lang="en-US" sz="1600" dirty="0" smtClean="0">
                <a:solidFill>
                  <a:schemeClr val="bg1"/>
                </a:solidFill>
                <a:effectLst>
                  <a:outerShdw blurRad="38100" dist="38100" dir="2700000" algn="tl">
                    <a:srgbClr val="000000">
                      <a:alpha val="43137"/>
                    </a:srgbClr>
                  </a:outerShdw>
                </a:effectLst>
                <a:latin typeface="Arial Black" panose="020B0A04020102020204" pitchFamily="34" charset="0"/>
              </a:rPr>
              <a:t>novel</a:t>
            </a:r>
            <a:endParaRPr lang="en-US" sz="16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custDataLst>
      <p:tags r:id="rId1"/>
    </p:custDataLst>
    <p:extLst>
      <p:ext uri="{BB962C8B-B14F-4D97-AF65-F5344CB8AC3E}">
        <p14:creationId xmlns:p14="http://schemas.microsoft.com/office/powerpoint/2010/main" val="3994593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710206" y="-616527"/>
            <a:ext cx="4864608" cy="6858000"/>
          </a:xfrm>
          <a:prstGeom prst="rect">
            <a:avLst/>
          </a:prstGeom>
          <a:effectLst>
            <a:outerShdw blurRad="139700" dist="114300" dir="5400000" algn="t" rotWithShape="0">
              <a:prstClr val="black">
                <a:alpha val="52000"/>
              </a:prstClr>
            </a:outerShdw>
          </a:effectLst>
        </p:spPr>
      </p:pic>
      <p:pic>
        <p:nvPicPr>
          <p:cNvPr id="4" name="True Story Slave Sale-[r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423286" y="1295399"/>
            <a:ext cx="5418667" cy="304800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7290" y="4717378"/>
            <a:ext cx="2780017" cy="2322777"/>
          </a:xfrm>
          <a:prstGeom prst="rect">
            <a:avLst/>
          </a:prstGeom>
        </p:spPr>
      </p:pic>
    </p:spTree>
    <p:custDataLst>
      <p:tags r:id="rId1"/>
    </p:custDataLst>
    <p:extLst>
      <p:ext uri="{BB962C8B-B14F-4D97-AF65-F5344CB8AC3E}">
        <p14:creationId xmlns:p14="http://schemas.microsoft.com/office/powerpoint/2010/main" val="426923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1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3846" t="43202" r="10848" b="1492"/>
          <a:stretch/>
        </p:blipFill>
        <p:spPr>
          <a:xfrm>
            <a:off x="0" y="1"/>
            <a:ext cx="12192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3371" y="198436"/>
            <a:ext cx="5725924" cy="6858000"/>
          </a:xfrm>
          <a:prstGeom prst="rect">
            <a:avLst/>
          </a:prstGeom>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4" name="Group 3"/>
          <p:cNvGrpSpPr/>
          <p:nvPr/>
        </p:nvGrpSpPr>
        <p:grpSpPr>
          <a:xfrm>
            <a:off x="-1" y="0"/>
            <a:ext cx="12192001" cy="6858000"/>
            <a:chOff x="-1" y="0"/>
            <a:chExt cx="12192001" cy="6858000"/>
          </a:xfrm>
        </p:grpSpPr>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660" t="15826" r="34276" b="19110"/>
            <a:stretch/>
          </p:blipFill>
          <p:spPr>
            <a:xfrm>
              <a:off x="-1" y="0"/>
              <a:ext cx="12192001" cy="6858000"/>
            </a:xfrm>
            <a:prstGeom prst="rect">
              <a:avLst/>
            </a:prstGeom>
          </p:spPr>
        </p:pic>
        <p:sp>
          <p:nvSpPr>
            <p:cNvPr id="3" name="Rectangle 2"/>
            <p:cNvSpPr/>
            <p:nvPr/>
          </p:nvSpPr>
          <p:spPr>
            <a:xfrm>
              <a:off x="-1" y="0"/>
              <a:ext cx="12192000"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5" name="Google Shape;105;p4"/>
          <p:cNvSpPr txBox="1">
            <a:spLocks noGrp="1"/>
          </p:cNvSpPr>
          <p:nvPr>
            <p:ph type="title"/>
          </p:nvPr>
        </p:nvSpPr>
        <p:spPr>
          <a:xfrm>
            <a:off x="954729" y="237986"/>
            <a:ext cx="10282542" cy="96818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4000"/>
              <a:buFont typeface="Calibri"/>
              <a:buNone/>
            </a:pPr>
            <a:r>
              <a:rPr lang="en-US" sz="4800" b="1" dirty="0">
                <a:latin typeface="Arial" panose="020B0604020202020204" pitchFamily="34" charset="0"/>
                <a:cs typeface="Arial" panose="020B0604020202020204" pitchFamily="34" charset="0"/>
              </a:rPr>
              <a:t>Discussion Template for Students</a:t>
            </a:r>
            <a:endParaRPr sz="4800" b="1" dirty="0">
              <a:latin typeface="Arial" panose="020B0604020202020204" pitchFamily="34" charset="0"/>
              <a:cs typeface="Arial" panose="020B0604020202020204" pitchFamily="34" charset="0"/>
            </a:endParaRPr>
          </a:p>
        </p:txBody>
      </p:sp>
      <p:grpSp>
        <p:nvGrpSpPr>
          <p:cNvPr id="8" name="Group 7"/>
          <p:cNvGrpSpPr/>
          <p:nvPr/>
        </p:nvGrpSpPr>
        <p:grpSpPr>
          <a:xfrm>
            <a:off x="182922" y="1674789"/>
            <a:ext cx="3767656" cy="4916119"/>
            <a:chOff x="640122" y="1674789"/>
            <a:chExt cx="3767656" cy="4916119"/>
          </a:xfrm>
        </p:grpSpPr>
        <p:sp>
          <p:nvSpPr>
            <p:cNvPr id="6" name="Rectangle 5"/>
            <p:cNvSpPr/>
            <p:nvPr/>
          </p:nvSpPr>
          <p:spPr>
            <a:xfrm>
              <a:off x="640122" y="2587319"/>
              <a:ext cx="3763954" cy="4003589"/>
            </a:xfrm>
            <a:prstGeom prst="rect">
              <a:avLst/>
            </a:prstGeom>
            <a:gradFill>
              <a:gsLst>
                <a:gs pos="0">
                  <a:schemeClr val="bg1">
                    <a:lumMod val="85000"/>
                    <a:alpha val="70000"/>
                  </a:schemeClr>
                </a:gs>
                <a:gs pos="35000">
                  <a:schemeClr val="bg1">
                    <a:lumMod val="95000"/>
                    <a:alpha val="70000"/>
                  </a:schemeClr>
                </a:gs>
                <a:gs pos="100000">
                  <a:schemeClr val="bg1">
                    <a:alpha val="7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 name="Round Same Side Corner Rectangle 4"/>
            <p:cNvSpPr/>
            <p:nvPr/>
          </p:nvSpPr>
          <p:spPr>
            <a:xfrm>
              <a:off x="640122" y="1674789"/>
              <a:ext cx="3767656" cy="1043698"/>
            </a:xfrm>
            <a:prstGeom prst="round2SameRect">
              <a:avLst>
                <a:gd name="adj1" fmla="val 9269"/>
                <a:gd name="adj2" fmla="val 0"/>
              </a:avLst>
            </a:prstGeom>
            <a:ln w="12700">
              <a:solidFill>
                <a:schemeClr val="accent2">
                  <a:lumMod val="50000"/>
                </a:schemeClr>
              </a:solidFill>
            </a:ln>
          </p:spPr>
          <p:style>
            <a:lnRef idx="1">
              <a:schemeClr val="accent2"/>
            </a:lnRef>
            <a:fillRef idx="3">
              <a:schemeClr val="accent2"/>
            </a:fillRef>
            <a:effectRef idx="2">
              <a:schemeClr val="accent2"/>
            </a:effectRef>
            <a:fontRef idx="minor">
              <a:schemeClr val="lt1"/>
            </a:fontRef>
          </p:style>
          <p:txBody>
            <a:bodyPr tIns="0" bIns="91440" rtlCol="0" anchor="ctr" anchorCtr="0"/>
            <a:lstStyle/>
            <a:p>
              <a:pPr algn="ctr"/>
              <a:r>
                <a:rPr lang="en-US" sz="3200" b="1" dirty="0"/>
                <a:t>Historical Topic</a:t>
              </a:r>
            </a:p>
          </p:txBody>
        </p:sp>
      </p:grpSp>
      <p:grpSp>
        <p:nvGrpSpPr>
          <p:cNvPr id="28" name="Group 27"/>
          <p:cNvGrpSpPr/>
          <p:nvPr/>
        </p:nvGrpSpPr>
        <p:grpSpPr>
          <a:xfrm>
            <a:off x="4240221" y="1674789"/>
            <a:ext cx="3767656" cy="4916119"/>
            <a:chOff x="640122" y="1674789"/>
            <a:chExt cx="3767656" cy="4916119"/>
          </a:xfrm>
        </p:grpSpPr>
        <p:sp>
          <p:nvSpPr>
            <p:cNvPr id="29" name="Rectangle 28"/>
            <p:cNvSpPr/>
            <p:nvPr/>
          </p:nvSpPr>
          <p:spPr>
            <a:xfrm>
              <a:off x="640122" y="2587319"/>
              <a:ext cx="3763954" cy="4003589"/>
            </a:xfrm>
            <a:prstGeom prst="rect">
              <a:avLst/>
            </a:prstGeom>
            <a:gradFill>
              <a:gsLst>
                <a:gs pos="0">
                  <a:schemeClr val="bg1">
                    <a:lumMod val="85000"/>
                    <a:alpha val="70000"/>
                  </a:schemeClr>
                </a:gs>
                <a:gs pos="35000">
                  <a:schemeClr val="bg1">
                    <a:lumMod val="95000"/>
                    <a:alpha val="70000"/>
                  </a:schemeClr>
                </a:gs>
                <a:gs pos="100000">
                  <a:schemeClr val="bg1">
                    <a:alpha val="7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30" name="Round Same Side Corner Rectangle 29"/>
            <p:cNvSpPr/>
            <p:nvPr/>
          </p:nvSpPr>
          <p:spPr>
            <a:xfrm>
              <a:off x="640122" y="1674789"/>
              <a:ext cx="3767656" cy="1043698"/>
            </a:xfrm>
            <a:prstGeom prst="round2SameRect">
              <a:avLst>
                <a:gd name="adj1" fmla="val 9269"/>
                <a:gd name="adj2" fmla="val 0"/>
              </a:avLst>
            </a:prstGeom>
            <a:ln w="12700">
              <a:solidFill>
                <a:schemeClr val="accent2">
                  <a:lumMod val="50000"/>
                </a:schemeClr>
              </a:solidFill>
            </a:ln>
          </p:spPr>
          <p:style>
            <a:lnRef idx="1">
              <a:schemeClr val="accent2"/>
            </a:lnRef>
            <a:fillRef idx="3">
              <a:schemeClr val="accent2"/>
            </a:fillRef>
            <a:effectRef idx="2">
              <a:schemeClr val="accent2"/>
            </a:effectRef>
            <a:fontRef idx="minor">
              <a:schemeClr val="lt1"/>
            </a:fontRef>
          </p:style>
          <p:txBody>
            <a:bodyPr tIns="0" bIns="91440" rtlCol="0" anchor="ctr" anchorCtr="0"/>
            <a:lstStyle/>
            <a:p>
              <a:pPr algn="ctr"/>
              <a:r>
                <a:rPr lang="en-US" sz="2800" b="1" dirty="0" smtClean="0"/>
                <a:t>Nineteenth-Century </a:t>
              </a:r>
              <a:r>
                <a:rPr lang="en-US" sz="2800" b="1" dirty="0"/>
                <a:t>Use in the Novel</a:t>
              </a:r>
            </a:p>
          </p:txBody>
        </p:sp>
      </p:grpSp>
      <p:grpSp>
        <p:nvGrpSpPr>
          <p:cNvPr id="31" name="Group 30"/>
          <p:cNvGrpSpPr/>
          <p:nvPr/>
        </p:nvGrpSpPr>
        <p:grpSpPr>
          <a:xfrm>
            <a:off x="8297520" y="1674789"/>
            <a:ext cx="3767656" cy="4916119"/>
            <a:chOff x="640122" y="1674789"/>
            <a:chExt cx="3767656" cy="4916119"/>
          </a:xfrm>
        </p:grpSpPr>
        <p:sp>
          <p:nvSpPr>
            <p:cNvPr id="32" name="Rectangle 31"/>
            <p:cNvSpPr/>
            <p:nvPr/>
          </p:nvSpPr>
          <p:spPr>
            <a:xfrm>
              <a:off x="640122" y="2587319"/>
              <a:ext cx="3763954" cy="4003589"/>
            </a:xfrm>
            <a:prstGeom prst="rect">
              <a:avLst/>
            </a:prstGeom>
            <a:gradFill>
              <a:gsLst>
                <a:gs pos="0">
                  <a:schemeClr val="bg1">
                    <a:lumMod val="85000"/>
                    <a:alpha val="70000"/>
                  </a:schemeClr>
                </a:gs>
                <a:gs pos="35000">
                  <a:schemeClr val="bg1">
                    <a:lumMod val="95000"/>
                    <a:alpha val="70000"/>
                  </a:schemeClr>
                </a:gs>
                <a:gs pos="100000">
                  <a:schemeClr val="bg1">
                    <a:alpha val="7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33" name="Round Same Side Corner Rectangle 32"/>
            <p:cNvSpPr/>
            <p:nvPr/>
          </p:nvSpPr>
          <p:spPr>
            <a:xfrm>
              <a:off x="640122" y="1674789"/>
              <a:ext cx="3767656" cy="1043698"/>
            </a:xfrm>
            <a:prstGeom prst="round2SameRect">
              <a:avLst>
                <a:gd name="adj1" fmla="val 9269"/>
                <a:gd name="adj2" fmla="val 0"/>
              </a:avLst>
            </a:prstGeom>
            <a:ln w="12700">
              <a:solidFill>
                <a:schemeClr val="accent2">
                  <a:lumMod val="50000"/>
                </a:schemeClr>
              </a:solidFill>
            </a:ln>
          </p:spPr>
          <p:style>
            <a:lnRef idx="1">
              <a:schemeClr val="accent2"/>
            </a:lnRef>
            <a:fillRef idx="3">
              <a:schemeClr val="accent2"/>
            </a:fillRef>
            <a:effectRef idx="2">
              <a:schemeClr val="accent2"/>
            </a:effectRef>
            <a:fontRef idx="minor">
              <a:schemeClr val="lt1"/>
            </a:fontRef>
          </p:style>
          <p:txBody>
            <a:bodyPr tIns="0" bIns="91440" rtlCol="0" anchor="ctr" anchorCtr="0"/>
            <a:lstStyle/>
            <a:p>
              <a:pPr algn="ctr"/>
              <a:r>
                <a:rPr lang="en-US" sz="2800" b="1" dirty="0" smtClean="0"/>
                <a:t>Twentieth-Century Context</a:t>
              </a:r>
              <a:endParaRPr lang="en-US" sz="2800" b="1" dirty="0"/>
            </a:p>
          </p:txBody>
        </p:sp>
      </p:gr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35</Words>
  <Application>Microsoft Office PowerPoint</Application>
  <PresentationFormat>Widescreen</PresentationFormat>
  <Paragraphs>5</Paragraphs>
  <Slides>4</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Arial Black</vt:lpstr>
      <vt:lpstr>Calibri</vt:lpstr>
      <vt:lpstr>Office Theme</vt:lpstr>
      <vt:lpstr>PowerPoint Presentation</vt:lpstr>
      <vt:lpstr>PowerPoint Presentation</vt:lpstr>
      <vt:lpstr>PowerPoint Presentation</vt:lpstr>
      <vt:lpstr>Discussion Template for Students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Adventures of Huckleberry Finn Historical and Cross-Curricular Contexts Cool Tool: Find the Context  Purpose: To give your students an opportunity to hear a true slave story and explore the historical contexts of the novel .  Use this document to facilitate a classroom activity related to the historical contexts in the novel. Students can use the true slave story as a starting point for a discussion on historically pertinent topics that Twain has raised through the novel. Encourage students to explore and discuss topics they found important to their current lives. They can individually write down their thoughts using the template, discuss in small groups, and/or share out in a whole-group setting.</dc:title>
  <dc:creator>My Pearson Training</dc:creator>
  <cp:lastModifiedBy>Harnage, Bill</cp:lastModifiedBy>
  <cp:revision>16</cp:revision>
  <dcterms:created xsi:type="dcterms:W3CDTF">2019-08-19T22:19:44Z</dcterms:created>
  <dcterms:modified xsi:type="dcterms:W3CDTF">2019-10-24T16:02:36Z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7BC225CC-F35A-4CA7-93D0-2BD65B24A01C</vt:lpwstr>
  </property>
  <property fmtid="{D5CDD505-2E9C-101B-9397-08002B2CF9AE}" pid="3" name="ArticulatePath">
    <vt:lpwstr>Find the Context Activity</vt:lpwstr>
  </property>
</Properties>
</file>